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3.xml" ContentType="application/vnd.openxmlformats-officedocument.them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330" r:id="rId3"/>
    <p:sldId id="269" r:id="rId4"/>
    <p:sldId id="334" r:id="rId5"/>
    <p:sldId id="353" r:id="rId6"/>
    <p:sldId id="360" r:id="rId7"/>
    <p:sldId id="358" r:id="rId8"/>
    <p:sldId id="335" r:id="rId9"/>
    <p:sldId id="341" r:id="rId10"/>
    <p:sldId id="347" r:id="rId11"/>
    <p:sldId id="345" r:id="rId12"/>
    <p:sldId id="355" r:id="rId13"/>
    <p:sldId id="356" r:id="rId14"/>
    <p:sldId id="357" r:id="rId15"/>
    <p:sldId id="336" r:id="rId16"/>
    <p:sldId id="344" r:id="rId17"/>
    <p:sldId id="349" r:id="rId18"/>
    <p:sldId id="350" r:id="rId19"/>
    <p:sldId id="343" r:id="rId20"/>
    <p:sldId id="348" r:id="rId21"/>
    <p:sldId id="337" r:id="rId22"/>
    <p:sldId id="339" r:id="rId23"/>
    <p:sldId id="33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AAB8D4"/>
    <a:srgbClr val="FFFFFF"/>
    <a:srgbClr val="030EA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36" y="200"/>
      </p:cViewPr>
      <p:guideLst>
        <p:guide orient="horz" pos="2159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png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6" Type="http://schemas.microsoft.com/office/2007/relationships/hdphoto" Target="../media/hdphoto1.wdp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image" Target="../media/image3.png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microsoft.com/office/2007/relationships/hdphoto" Target="../media/hdphoto2.wdp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.png"/><Relationship Id="rId5" Type="http://schemas.openxmlformats.org/officeDocument/2006/relationships/tags" Target="../tags/tag20.xml"/><Relationship Id="rId10" Type="http://schemas.openxmlformats.org/officeDocument/2006/relationships/image" Target="../media/image1.jpeg"/><Relationship Id="rId4" Type="http://schemas.openxmlformats.org/officeDocument/2006/relationships/tags" Target="../tags/tag19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6" Type="http://schemas.openxmlformats.org/officeDocument/2006/relationships/image" Target="../media/image5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DB3ADFC-90EC-410F-B442-7333EB93DD74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  <p:sp>
        <p:nvSpPr>
          <p:cNvPr id="6" name="任意多边形: 形状 2"/>
          <p:cNvSpPr/>
          <p:nvPr userDrawn="1">
            <p:custDataLst>
              <p:tags r:id="rId8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294E2F-85A6-43CA-A67E-5BB51B13EE48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E722562-2403-48FE-BAB2-2B08F6657F48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1152945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3"/>
            </p:custDataLst>
          </p:nvPr>
        </p:nvCxnSpPr>
        <p:spPr>
          <a:xfrm flipH="1">
            <a:off x="2021252" y="963526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66713490-2CF9-4DD0-9D50-383C174DFE75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57275" y="71152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14221" r="17322"/>
          <a:stretch>
            <a:fillRect/>
          </a:stretch>
        </p:blipFill>
        <p:spPr>
          <a:xfrm>
            <a:off x="450850" y="1148151"/>
            <a:ext cx="5645150" cy="5156357"/>
          </a:xfrm>
          <a:prstGeom prst="rect">
            <a:avLst/>
          </a:prstGeom>
        </p:spPr>
      </p:pic>
      <p:sp>
        <p:nvSpPr>
          <p:cNvPr id="42" name="任意多边形: 形状 41"/>
          <p:cNvSpPr/>
          <p:nvPr userDrawn="1">
            <p:custDataLst>
              <p:tags r:id="rId9"/>
            </p:custDataLst>
          </p:nvPr>
        </p:nvSpPr>
        <p:spPr>
          <a:xfrm rot="10800000">
            <a:off x="11085542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7606570" y="711526"/>
            <a:ext cx="327665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26198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6095999" y="1358900"/>
            <a:ext cx="5049157" cy="250915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095999" y="4072229"/>
            <a:ext cx="5049157" cy="71597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25B6C7A6-ED5D-42BA-A1EE-5006FC4A32BD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2D9433F1-33F8-4A79-A226-29E86156B44C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525000" y="565200"/>
            <a:ext cx="1680030" cy="1081088"/>
          </a:xfrm>
        </p:spPr>
        <p:txBody>
          <a:bodyPr wrap="square" anchor="ctr" anchorCtr="0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41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2"/>
              </a:gs>
              <a:gs pos="42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2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E4E04A51-5399-4196-91A7-224617206FDB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1418450" y="3362078"/>
            <a:ext cx="5149264" cy="1953453"/>
          </a:xfrm>
        </p:spPr>
        <p:txBody>
          <a:bodyPr wrap="square"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8"/>
            </p:custDataLst>
          </p:nvPr>
        </p:nvSpPr>
        <p:spPr>
          <a:xfrm>
            <a:off x="1416050" y="1583324"/>
            <a:ext cx="4273550" cy="1632898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7200" b="1">
                <a:gradFill>
                  <a:gsLst>
                    <a:gs pos="83000">
                      <a:schemeClr val="accent4"/>
                    </a:gs>
                    <a:gs pos="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20" name="任意多边形: 形状 19"/>
          <p:cNvSpPr/>
          <p:nvPr userDrawn="1">
            <p:custDataLst>
              <p:tags r:id="rId9"/>
            </p:custDataLst>
          </p:nvPr>
        </p:nvSpPr>
        <p:spPr>
          <a:xfrm flipV="1">
            <a:off x="8613724" y="4789714"/>
            <a:ext cx="3578276" cy="206828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8000" contrast="3000"/>
                    </a14:imgEffect>
                    <a14:imgEffect>
                      <a14:colorTemperature colorTemp="59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l="17594" r="21974"/>
          <a:stretch>
            <a:fillRect/>
          </a:stretch>
        </p:blipFill>
        <p:spPr>
          <a:xfrm>
            <a:off x="6705600" y="991586"/>
            <a:ext cx="4778324" cy="49441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60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F5DAC472-42A3-4B60-BEF8-2576C2EF6AD0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6000" y="1364400"/>
            <a:ext cx="5301575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6000" y="2061275"/>
            <a:ext cx="5301575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64400"/>
            <a:ext cx="532380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2061275"/>
            <a:ext cx="532380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09C50FF8-991E-41B0-8DBF-30A6F5700137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0E5CDE9C-7488-4757-B1F0-B2AC0748F30D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0486EE68-7B86-420C-8E6C-0E173DD79AA7}" type="datetime1">
              <a:rPr lang="zh-CN" altLang="en-US" smtClean="0"/>
              <a:t>2024/12/6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CF2CE0B-0586-4A2D-A4EF-F5E0BA140BF2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2"/>
          <p:cNvSpPr/>
          <p:nvPr userDrawn="1">
            <p:custDataLst>
              <p:tags r:id="rId7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4EA54493-2545-4D44-B26B-255C39A99149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60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37D24F19-726E-43A7-87A7-85637EE6ED3E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H="1">
            <a:off x="7562000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05016C7E-46E5-4058-9D06-7F6B208AFBEA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 flipH="1">
            <a:off x="9695684" y="970924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102744" y="4851400"/>
            <a:ext cx="1193698" cy="0"/>
          </a:xfrm>
          <a:prstGeom prst="line">
            <a:avLst/>
          </a:prstGeom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1064542" y="1587594"/>
            <a:ext cx="5366373" cy="1958816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064542" y="3745237"/>
            <a:ext cx="5366373" cy="972000"/>
          </a:xfrm>
        </p:spPr>
        <p:txBody>
          <a:bodyPr wrap="square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cap="all" baseline="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1"/>
                    </a:gs>
                    <a:gs pos="52000">
                      <a:schemeClr val="accent2"/>
                    </a:gs>
                  </a:gsLst>
                  <a:lin ang="2700000" scaled="1"/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81122" y="718924"/>
            <a:ext cx="2645447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8248234" y="718924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106454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1">
            <a:normAutofit/>
          </a:bodyPr>
          <a:lstStyle>
            <a:lvl1pPr marL="0" indent="0"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署名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85934" y="1185477"/>
            <a:ext cx="4426080" cy="4487045"/>
          </a:xfrm>
          <a:prstGeom prst="rect">
            <a:avLst/>
          </a:prstGeom>
        </p:spPr>
      </p:pic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 rot="10800000">
            <a:off x="1057285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F910F906-EE55-4257-A7E3-81B1ABD90CFA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82574B7-59F8-46D4-8EAC-2106B0249D9A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E4037A03-8F8D-4A11-BCF7-3C617DDD9245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B66937C-8D75-4637-99D5-AA3A5C10FED6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C798F52-6A6D-400C-924F-D0F62C090C4A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F9F5D9D1-1CCC-4A46-9A5E-F5885BB9AFD8}" type="datetime1">
              <a:rPr lang="zh-CN" altLang="en-US" smtClean="0"/>
              <a:t>2024/12/6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89D5FD3-A2AC-41AC-93E9-682F2D393868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7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C2C17-CD3B-4651-8D48-3864CC37D35C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bg1"/>
              </a:gs>
              <a:gs pos="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3A3D8-731B-4894-9A7E-3CEFC4E1ED62}" type="datetime1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tabLst>
          <a:tab pos="4394200" algn="l"/>
        </a:tabLs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image" Target="../media/image2.png"/><Relationship Id="rId17" Type="http://schemas.openxmlformats.org/officeDocument/2006/relationships/image" Target="../media/image10.png"/><Relationship Id="rId2" Type="http://schemas.openxmlformats.org/officeDocument/2006/relationships/tags" Target="../tags/tag159.xml"/><Relationship Id="rId16" Type="http://schemas.openxmlformats.org/officeDocument/2006/relationships/image" Target="../media/image9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62.xml"/><Relationship Id="rId15" Type="http://schemas.openxmlformats.org/officeDocument/2006/relationships/image" Target="../media/image8.png"/><Relationship Id="rId10" Type="http://schemas.openxmlformats.org/officeDocument/2006/relationships/tags" Target="../tags/tag167.xml"/><Relationship Id="rId19" Type="http://schemas.openxmlformats.org/officeDocument/2006/relationships/image" Target="../media/image12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image" Target="../media/image26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25.gif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0.xml"/><Relationship Id="rId7" Type="http://schemas.openxmlformats.org/officeDocument/2006/relationships/image" Target="../media/image28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213.xml"/><Relationship Id="rId7" Type="http://schemas.openxmlformats.org/officeDocument/2006/relationships/image" Target="../media/image32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7" Type="http://schemas.openxmlformats.org/officeDocument/2006/relationships/image" Target="../media/image36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34.xml"/><Relationship Id="rId7" Type="http://schemas.openxmlformats.org/officeDocument/2006/relationships/image" Target="../media/image6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image" Target="../media/image2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slideLayout" Target="../slideLayouts/slideLayout1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42.xml"/><Relationship Id="rId16" Type="http://schemas.openxmlformats.org/officeDocument/2006/relationships/image" Target="../media/image10.png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2.png"/><Relationship Id="rId5" Type="http://schemas.openxmlformats.org/officeDocument/2006/relationships/tags" Target="../tags/tag24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6.xml"/><Relationship Id="rId7" Type="http://schemas.openxmlformats.org/officeDocument/2006/relationships/image" Target="../media/image14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2.xml"/><Relationship Id="rId7" Type="http://schemas.openxmlformats.org/officeDocument/2006/relationships/image" Target="../media/image19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tags" Target="../tags/tag198.xml"/><Relationship Id="rId7" Type="http://schemas.openxmlformats.org/officeDocument/2006/relationships/image" Target="../media/image200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2439035"/>
            <a:ext cx="12101830" cy="1979295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EDA240709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00" y="4891360"/>
            <a:ext cx="9799200" cy="147240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2024</a:t>
            </a:r>
            <a:r>
              <a:rPr lang="zh-CN" altLang="en-US" sz="1800" dirty="0">
                <a:solidFill>
                  <a:schemeClr val="tx1"/>
                </a:solidFill>
              </a:rPr>
              <a:t>年</a:t>
            </a:r>
            <a:r>
              <a:rPr lang="en-US" altLang="zh-CN" sz="1800" dirty="0">
                <a:solidFill>
                  <a:schemeClr val="tx1"/>
                </a:solidFill>
              </a:rPr>
              <a:t>12</a:t>
            </a:r>
            <a:r>
              <a:rPr lang="zh-CN" altLang="en-US" sz="1800" dirty="0">
                <a:solidFill>
                  <a:schemeClr val="tx1"/>
                </a:solidFill>
              </a:rPr>
              <a:t>月</a:t>
            </a:r>
            <a:r>
              <a:rPr lang="en-US" altLang="zh-CN" sz="1800" dirty="0">
                <a:solidFill>
                  <a:schemeClr val="tx1"/>
                </a:solidFill>
              </a:rPr>
              <a:t>7</a:t>
            </a:r>
            <a:r>
              <a:rPr lang="zh-CN" altLang="en-US" sz="1800" dirty="0">
                <a:solidFill>
                  <a:schemeClr val="tx1"/>
                </a:solidFill>
              </a:rPr>
              <a:t>日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185035" y="1203325"/>
            <a:ext cx="7827010" cy="110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221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充分并行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AABA1F-1325-4943-A57A-0DD76CBFA750}"/>
              </a:ext>
            </a:extLst>
          </p:cNvPr>
          <p:cNvSpPr txBox="1"/>
          <p:nvPr/>
        </p:nvSpPr>
        <p:spPr>
          <a:xfrm>
            <a:off x="371864" y="905554"/>
            <a:ext cx="8553943" cy="13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-m: </a:t>
            </a:r>
            <a:r>
              <a:rPr lang="zh-CN" altLang="en-US" dirty="0">
                <a:latin typeface="Consolas" panose="020B0609020204030204" pitchFamily="49" charset="0"/>
              </a:rPr>
              <a:t>选择算法（</a:t>
            </a:r>
            <a:r>
              <a:rPr lang="en-US" altLang="zh-CN" dirty="0">
                <a:latin typeface="Consolas" panose="020B0609020204030204" pitchFamily="49" charset="0"/>
              </a:rPr>
              <a:t>ORA/VF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-p: </a:t>
            </a:r>
            <a:r>
              <a:rPr lang="zh-CN" altLang="en-US" dirty="0">
                <a:latin typeface="Consolas" panose="020B0609020204030204" pitchFamily="49" charset="0"/>
              </a:rPr>
              <a:t>指定极点数量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-e: </a:t>
            </a:r>
            <a:r>
              <a:rPr lang="zh-CN" altLang="en-US" dirty="0">
                <a:latin typeface="Consolas" panose="020B0609020204030204" pitchFamily="49" charset="0"/>
              </a:rPr>
              <a:t>评估输出文件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-t: </a:t>
            </a:r>
            <a:r>
              <a:rPr lang="zh-CN" altLang="en-US" dirty="0"/>
              <a:t>设置程序运行可使用的最大线程数（默认为 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6A3C43-9A46-58F5-9813-CE47BC3E72D1}"/>
              </a:ext>
            </a:extLst>
          </p:cNvPr>
          <p:cNvGrpSpPr/>
          <p:nvPr/>
        </p:nvGrpSpPr>
        <p:grpSpPr>
          <a:xfrm>
            <a:off x="156155" y="2333130"/>
            <a:ext cx="11879690" cy="4299095"/>
            <a:chOff x="156155" y="1790431"/>
            <a:chExt cx="11879690" cy="429909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4AC2307-1EFE-4E3B-9CC2-EA5DC28D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132" y="1793010"/>
              <a:ext cx="5340713" cy="391374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16F92EC-9F50-4D1F-8DEC-471E853E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55" y="1790431"/>
              <a:ext cx="6304234" cy="3277137"/>
            </a:xfrm>
            <a:prstGeom prst="rect">
              <a:avLst/>
            </a:prstGeom>
            <a:ln>
              <a:solidFill>
                <a:srgbClr val="C8C8C8"/>
              </a:solidFill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DCB8B1-74E6-4C6E-94E4-26A2A95F1874}"/>
                </a:ext>
              </a:extLst>
            </p:cNvPr>
            <p:cNvSpPr txBox="1"/>
            <p:nvPr/>
          </p:nvSpPr>
          <p:spPr>
            <a:xfrm>
              <a:off x="1601775" y="5152754"/>
              <a:ext cx="318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程序提供丰富的运行选项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36C31F3-D113-A12C-C5B8-7B7A018FB15A}"/>
                </a:ext>
              </a:extLst>
            </p:cNvPr>
            <p:cNvSpPr txBox="1"/>
            <p:nvPr/>
          </p:nvSpPr>
          <p:spPr>
            <a:xfrm>
              <a:off x="7843694" y="5720194"/>
              <a:ext cx="318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实际运行时的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利用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D6F7A73-AAE2-417F-A721-18804946E770}"/>
              </a:ext>
            </a:extLst>
          </p:cNvPr>
          <p:cNvSpPr/>
          <p:nvPr/>
        </p:nvSpPr>
        <p:spPr>
          <a:xfrm>
            <a:off x="1250462" y="1434123"/>
            <a:ext cx="6670430" cy="206716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22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优化热点函数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C91818F-A818-40BC-A102-DE221D80D114}"/>
              </a:ext>
            </a:extLst>
          </p:cNvPr>
          <p:cNvSpPr/>
          <p:nvPr/>
        </p:nvSpPr>
        <p:spPr>
          <a:xfrm>
            <a:off x="2082800" y="1647594"/>
            <a:ext cx="2008554" cy="578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确定极点数量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662C5B-A931-428D-B333-C844337922C1}"/>
              </a:ext>
            </a:extLst>
          </p:cNvPr>
          <p:cNvSpPr/>
          <p:nvPr/>
        </p:nvSpPr>
        <p:spPr>
          <a:xfrm>
            <a:off x="2082800" y="2743200"/>
            <a:ext cx="2008554" cy="578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迭代极点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9DEB90D-87A8-426C-8230-82D15A1B64B8}"/>
              </a:ext>
            </a:extLst>
          </p:cNvPr>
          <p:cNvSpPr/>
          <p:nvPr/>
        </p:nvSpPr>
        <p:spPr>
          <a:xfrm>
            <a:off x="2082800" y="3825631"/>
            <a:ext cx="2008554" cy="578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计算留数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67183F-8D78-41A5-AC58-6D7340EEA439}"/>
              </a:ext>
            </a:extLst>
          </p:cNvPr>
          <p:cNvCxnSpPr/>
          <p:nvPr/>
        </p:nvCxnSpPr>
        <p:spPr>
          <a:xfrm>
            <a:off x="3087077" y="2225933"/>
            <a:ext cx="0" cy="51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0D1DCC40-9E69-40F6-AD3A-3523DD6207AF}"/>
              </a:ext>
            </a:extLst>
          </p:cNvPr>
          <p:cNvCxnSpPr/>
          <p:nvPr/>
        </p:nvCxnSpPr>
        <p:spPr>
          <a:xfrm rot="10800000">
            <a:off x="2082800" y="1936764"/>
            <a:ext cx="12700" cy="109560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A58C03C-3EA5-4249-A34A-411FE84A5807}"/>
              </a:ext>
            </a:extLst>
          </p:cNvPr>
          <p:cNvCxnSpPr/>
          <p:nvPr/>
        </p:nvCxnSpPr>
        <p:spPr>
          <a:xfrm>
            <a:off x="3087077" y="3321539"/>
            <a:ext cx="0" cy="50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30A44F-BBAB-4174-BC5E-D4E4A5E507CA}"/>
              </a:ext>
            </a:extLst>
          </p:cNvPr>
          <p:cNvSpPr txBox="1"/>
          <p:nvPr/>
        </p:nvSpPr>
        <p:spPr>
          <a:xfrm>
            <a:off x="4585677" y="2300873"/>
            <a:ext cx="225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矩阵压缩方法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AF8758-B7A5-4150-8117-0FE0391FED3B}"/>
                  </a:ext>
                </a:extLst>
              </p:cNvPr>
              <p:cNvSpPr txBox="1"/>
              <p:nvPr/>
            </p:nvSpPr>
            <p:spPr>
              <a:xfrm>
                <a:off x="4319147" y="4254033"/>
                <a:ext cx="5134708" cy="37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必须计算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bSup>
                  </m:oMath>
                </a14:m>
                <a:r>
                  <a:rPr lang="zh-CN" altLang="en-US" b="0" dirty="0"/>
                  <a:t>次矩阵最小二乘解，</a:t>
                </a:r>
                <a:r>
                  <a:rPr lang="zh-CN" altLang="en-US" b="1" dirty="0"/>
                  <a:t>如何优化？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AF8758-B7A5-4150-8117-0FE0391F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47" y="4254033"/>
                <a:ext cx="5134708" cy="373179"/>
              </a:xfrm>
              <a:prstGeom prst="rect">
                <a:avLst/>
              </a:prstGeom>
              <a:blipFill>
                <a:blip r:embed="rId6"/>
                <a:stretch>
                  <a:fillRect l="-1069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C76BC2E-4202-49E0-9778-374977693CB5}"/>
                  </a:ext>
                </a:extLst>
              </p:cNvPr>
              <p:cNvSpPr txBox="1"/>
              <p:nvPr/>
            </p:nvSpPr>
            <p:spPr>
              <a:xfrm>
                <a:off x="4319147" y="3757276"/>
                <a:ext cx="598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本质上是对于</a:t>
                </a:r>
                <a:r>
                  <a:rPr lang="zh-CN" altLang="en-US" b="1" dirty="0"/>
                  <a:t>每一个端口对</a:t>
                </a:r>
                <a:r>
                  <a:rPr lang="zh-CN" altLang="en-US" dirty="0"/>
                  <a:t>求一次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的最小二乘解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C76BC2E-4202-49E0-9778-374977693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47" y="3757276"/>
                <a:ext cx="5986585" cy="369332"/>
              </a:xfrm>
              <a:prstGeom prst="rect">
                <a:avLst/>
              </a:prstGeom>
              <a:blipFill>
                <a:blip r:embed="rId7"/>
                <a:stretch>
                  <a:fillRect l="-91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5A2D1D7-0E2D-4AC8-B3D3-E7F93E19ADE9}"/>
                  </a:ext>
                </a:extLst>
              </p:cNvPr>
              <p:cNvSpPr txBox="1"/>
              <p:nvPr/>
            </p:nvSpPr>
            <p:spPr>
              <a:xfrm>
                <a:off x="1347798" y="5029104"/>
                <a:ext cx="9853602" cy="961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为一实对称矩阵，可以使用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LLT 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求解器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并行求解。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相较于 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HouseHolder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求解器，该方法可在精度几乎不变情况下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减少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&gt;80%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5A2D1D7-0E2D-4AC8-B3D3-E7F93E19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98" y="5029104"/>
                <a:ext cx="9853602" cy="961097"/>
              </a:xfrm>
              <a:prstGeom prst="rect">
                <a:avLst/>
              </a:prstGeom>
              <a:blipFill>
                <a:blip r:embed="rId8"/>
                <a:stretch>
                  <a:fillRect l="-61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一杯拔丝地呱- 堆糖">
            <a:extLst>
              <a:ext uri="{FF2B5EF4-FFF2-40B4-BE49-F238E27FC236}">
                <a16:creationId xmlns:a16="http://schemas.microsoft.com/office/drawing/2014/main" id="{77840CA1-E737-4AAF-B9B1-8FC9A7CC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9" b="92889" l="8000" r="92889">
                        <a14:foregroundMark x1="39111" y1="31111" x2="39111" y2="31111"/>
                        <a14:foregroundMark x1="42222" y1="24000" x2="42222" y2="24000"/>
                        <a14:foregroundMark x1="40889" y1="21333" x2="35111" y2="26222"/>
                        <a14:foregroundMark x1="71111" y1="14667" x2="69778" y2="29778"/>
                        <a14:foregroundMark x1="31556" y1="82222" x2="33333" y2="92889"/>
                        <a14:foregroundMark x1="29778" y1="74667" x2="33333" y2="65778"/>
                        <a14:foregroundMark x1="36444" y1="68444" x2="37333" y2="66222"/>
                        <a14:foregroundMark x1="25778" y1="71111" x2="17333" y2="70222"/>
                        <a14:foregroundMark x1="12444" y1="46667" x2="12889" y2="43111"/>
                        <a14:foregroundMark x1="8444" y1="38667" x2="56889" y2="52889"/>
                        <a14:foregroundMark x1="33333" y1="23111" x2="27111" y2="75556"/>
                        <a14:foregroundMark x1="27111" y1="75556" x2="50667" y2="77333"/>
                        <a14:foregroundMark x1="50667" y1="77333" x2="73778" y2="45333"/>
                        <a14:foregroundMark x1="73778" y1="45333" x2="68444" y2="21778"/>
                        <a14:foregroundMark x1="68444" y1="21778" x2="40889" y2="24444"/>
                        <a14:foregroundMark x1="40889" y1="24444" x2="38667" y2="27556"/>
                        <a14:foregroundMark x1="70667" y1="17778" x2="80889" y2="26667"/>
                        <a14:foregroundMark x1="92889" y1="53778" x2="92889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96"/>
          <a:stretch/>
        </p:blipFill>
        <p:spPr bwMode="auto">
          <a:xfrm>
            <a:off x="8785479" y="1685781"/>
            <a:ext cx="1622748" cy="15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8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12" grpId="0" animBg="1"/>
      <p:bldP spid="14" grpId="0" animBg="1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22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优化热点函数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CF8377-2F48-417A-8337-B6C4C2D255FE}"/>
              </a:ext>
            </a:extLst>
          </p:cNvPr>
          <p:cNvSpPr txBox="1"/>
          <p:nvPr/>
        </p:nvSpPr>
        <p:spPr>
          <a:xfrm>
            <a:off x="738553" y="996462"/>
            <a:ext cx="4243755" cy="502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读取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热点函数：文件读入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使用文件内存映射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mmap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热点函数：浮点数解析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使用快速浮点数解析库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并行解析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迭代计算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热点函数：迭代计算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矩阵压缩，减少计算量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使用精简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分解（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VF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热点函数：留数计算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LLT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作为求解器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4F5FAE-3A79-43D7-9359-B18E34791B17}"/>
              </a:ext>
            </a:extLst>
          </p:cNvPr>
          <p:cNvSpPr txBox="1"/>
          <p:nvPr/>
        </p:nvSpPr>
        <p:spPr>
          <a:xfrm>
            <a:off x="5447324" y="1033497"/>
            <a:ext cx="6096000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写文件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热点函数：浮点数转换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使用快速浮点数转换库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热点函数：响应计算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分母不变，故只计算一次分母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高度并行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热点函数：误差计算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BDCSVD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代替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JacobiSVD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以加速大矩阵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OpenMPの特徴と基本的な使い方について解説 | システムプログラミング講座">
            <a:extLst>
              <a:ext uri="{FF2B5EF4-FFF2-40B4-BE49-F238E27FC236}">
                <a16:creationId xmlns:a16="http://schemas.microsoft.com/office/drawing/2014/main" id="{3438C85B-0AA6-422F-89E0-61A7B13B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189" y="5119122"/>
            <a:ext cx="1834908" cy="102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D31783-9195-4376-A678-775AB735B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016" y="5132604"/>
            <a:ext cx="1445984" cy="1014066"/>
          </a:xfrm>
          <a:prstGeom prst="rect">
            <a:avLst/>
          </a:prstGeom>
          <a:ln>
            <a:solidFill>
              <a:srgbClr val="DCDCDC"/>
            </a:solidFill>
          </a:ln>
        </p:spPr>
      </p:pic>
      <p:pic>
        <p:nvPicPr>
          <p:cNvPr id="3082" name="Picture 10" descr="Intel MKL">
            <a:extLst>
              <a:ext uri="{FF2B5EF4-FFF2-40B4-BE49-F238E27FC236}">
                <a16:creationId xmlns:a16="http://schemas.microsoft.com/office/drawing/2014/main" id="{A032EC7E-10E6-46C0-9127-4042A3EEF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 b="27041"/>
          <a:stretch/>
        </p:blipFill>
        <p:spPr bwMode="auto">
          <a:xfrm>
            <a:off x="9622920" y="5132604"/>
            <a:ext cx="1391154" cy="1014066"/>
          </a:xfrm>
          <a:prstGeom prst="rect">
            <a:avLst/>
          </a:prstGeom>
          <a:noFill/>
          <a:ln>
            <a:solidFill>
              <a:srgbClr val="DCDC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9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930AB-2630-C887-5DCB-6C17D763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0FC9F33-8851-AC02-5E44-88B3F4315468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精度分析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A0799E-D4BE-A389-EE6E-1821700762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6F7DB9-4048-91C9-622D-63964A48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01C45-D535-4AB8-89D2-0EFBBB764B3B}"/>
              </a:ext>
            </a:extLst>
          </p:cNvPr>
          <p:cNvSpPr txBox="1"/>
          <p:nvPr/>
        </p:nvSpPr>
        <p:spPr>
          <a:xfrm>
            <a:off x="3875829" y="5268797"/>
            <a:ext cx="474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次迭代即可收敛，稳定后迭代结束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59197A-ABE8-45A2-B074-7D0E5C245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699" y="1500121"/>
            <a:ext cx="9372600" cy="3657600"/>
          </a:xfrm>
          <a:prstGeom prst="rect">
            <a:avLst/>
          </a:prstGeom>
          <a:ln>
            <a:solidFill>
              <a:srgbClr val="DCDCDC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447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速度分析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6695BA-14B7-6989-0E19-5C71D92B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AECED0-63A9-5339-EE76-481F9324B163}"/>
              </a:ext>
            </a:extLst>
          </p:cNvPr>
          <p:cNvGrpSpPr/>
          <p:nvPr/>
        </p:nvGrpSpPr>
        <p:grpSpPr>
          <a:xfrm>
            <a:off x="456408" y="1168652"/>
            <a:ext cx="11279184" cy="5214010"/>
            <a:chOff x="614400" y="1052778"/>
            <a:chExt cx="11279184" cy="52140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C78D15F-768A-60EC-5694-CD9A7EC5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00" y="1052778"/>
              <a:ext cx="5599355" cy="4752444"/>
            </a:xfrm>
            <a:prstGeom prst="rect">
              <a:avLst/>
            </a:prstGeom>
            <a:ln>
              <a:solidFill>
                <a:srgbClr val="C8C8C8"/>
              </a:solidFill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44645D-E305-CFFB-7200-872DBBD7D525}"/>
                </a:ext>
              </a:extLst>
            </p:cNvPr>
            <p:cNvSpPr txBox="1"/>
            <p:nvPr/>
          </p:nvSpPr>
          <p:spPr>
            <a:xfrm>
              <a:off x="2263164" y="5897456"/>
              <a:ext cx="230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线程时间分布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B97CF4-961E-1336-F4F6-6EA46D7E0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173" y="1052778"/>
              <a:ext cx="5547411" cy="4740042"/>
            </a:xfrm>
            <a:prstGeom prst="rect">
              <a:avLst/>
            </a:prstGeom>
            <a:ln>
              <a:solidFill>
                <a:srgbClr val="C8C8C8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9D296E-6DF8-0A2F-E67D-83AD91AF4D94}"/>
                </a:ext>
              </a:extLst>
            </p:cNvPr>
            <p:cNvSpPr txBox="1"/>
            <p:nvPr/>
          </p:nvSpPr>
          <p:spPr>
            <a:xfrm>
              <a:off x="7968965" y="5897456"/>
              <a:ext cx="230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单线程时间分布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D1CE5-BA15-C1A5-FB48-177947EA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B25DDE5-F2F3-E1FC-7EA0-B32747E34EC8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速度分析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65BF14-212F-3BF6-E152-424FEFD385E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38F61F-CA21-4DCC-BEA1-2C008CBB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88D5A9-6F58-9B4F-825F-BAA9DC66FAAD}"/>
              </a:ext>
            </a:extLst>
          </p:cNvPr>
          <p:cNvGrpSpPr/>
          <p:nvPr/>
        </p:nvGrpSpPr>
        <p:grpSpPr>
          <a:xfrm>
            <a:off x="356455" y="1717587"/>
            <a:ext cx="11479090" cy="4957756"/>
            <a:chOff x="356455" y="1170311"/>
            <a:chExt cx="11479090" cy="49577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2C04A1F-CA83-83D7-AC01-D35C5338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5" y="1170311"/>
              <a:ext cx="11479090" cy="451737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F72D25-04A8-BC6D-7761-927C36E6E195}"/>
                </a:ext>
              </a:extLst>
            </p:cNvPr>
            <p:cNvSpPr txBox="1"/>
            <p:nvPr/>
          </p:nvSpPr>
          <p:spPr>
            <a:xfrm>
              <a:off x="4260894" y="5758735"/>
              <a:ext cx="3670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程序运行各部分时间提速比例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3C7C63C-04A2-8486-32C3-5477A9A8AE9E}"/>
              </a:ext>
            </a:extLst>
          </p:cNvPr>
          <p:cNvSpPr txBox="1"/>
          <p:nvPr/>
        </p:nvSpPr>
        <p:spPr>
          <a:xfrm>
            <a:off x="699330" y="1058461"/>
            <a:ext cx="10793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总运行时间 </a:t>
            </a:r>
            <a:r>
              <a:rPr lang="en-US" altLang="zh-CN" sz="2000" dirty="0">
                <a:latin typeface="+mn-ea"/>
              </a:rPr>
              <a:t>= </a:t>
            </a:r>
            <a:r>
              <a:rPr lang="zh-CN" altLang="en-US" sz="2000" dirty="0">
                <a:latin typeface="+mn-ea"/>
              </a:rPr>
              <a:t>文件解析时间 </a:t>
            </a:r>
            <a:r>
              <a:rPr lang="en-US" altLang="zh-CN" sz="2000" dirty="0">
                <a:latin typeface="+mn-ea"/>
              </a:rPr>
              <a:t>+ </a:t>
            </a:r>
            <a:r>
              <a:rPr lang="zh-CN" altLang="en-US" sz="2000" dirty="0">
                <a:latin typeface="+mn-ea"/>
              </a:rPr>
              <a:t>数据压缩时间 </a:t>
            </a:r>
            <a:r>
              <a:rPr lang="en-US" altLang="zh-CN" sz="2000" dirty="0">
                <a:latin typeface="+mn-ea"/>
              </a:rPr>
              <a:t>+ </a:t>
            </a:r>
            <a:r>
              <a:rPr lang="zh-CN" altLang="en-US" sz="2000" dirty="0">
                <a:latin typeface="+mn-ea"/>
              </a:rPr>
              <a:t>求解迭代时间 </a:t>
            </a:r>
            <a:r>
              <a:rPr lang="en-US" altLang="zh-CN" sz="2000" dirty="0">
                <a:latin typeface="+mn-ea"/>
              </a:rPr>
              <a:t>+ </a:t>
            </a:r>
            <a:r>
              <a:rPr lang="zh-CN" altLang="en-US" sz="2000" dirty="0">
                <a:latin typeface="+mn-ea"/>
              </a:rPr>
              <a:t>写入文件时间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+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评估时间）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57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1C8C9-DFF1-9E54-F7F9-66BBB89B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23BCB8F-2FD7-1EBB-6603-650EE136FE99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预提交结果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978A02-72CF-C103-3939-1A7FA78E95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FE6D65-042B-48D2-1A7C-4E8E7319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559399F-9B8F-AA82-0D32-5E1510F79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76351"/>
              </p:ext>
            </p:extLst>
          </p:nvPr>
        </p:nvGraphicFramePr>
        <p:xfrm>
          <a:off x="388712" y="2230233"/>
          <a:ext cx="11414576" cy="29104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4433">
                  <a:extLst>
                    <a:ext uri="{9D8B030D-6E8A-4147-A177-3AD203B41FA5}">
                      <a16:colId xmlns:a16="http://schemas.microsoft.com/office/drawing/2014/main" val="1647703582"/>
                    </a:ext>
                  </a:extLst>
                </a:gridCol>
                <a:gridCol w="1292363">
                  <a:extLst>
                    <a:ext uri="{9D8B030D-6E8A-4147-A177-3AD203B41FA5}">
                      <a16:colId xmlns:a16="http://schemas.microsoft.com/office/drawing/2014/main" val="2270749537"/>
                    </a:ext>
                  </a:extLst>
                </a:gridCol>
                <a:gridCol w="1758422">
                  <a:extLst>
                    <a:ext uri="{9D8B030D-6E8A-4147-A177-3AD203B41FA5}">
                      <a16:colId xmlns:a16="http://schemas.microsoft.com/office/drawing/2014/main" val="2280157074"/>
                    </a:ext>
                  </a:extLst>
                </a:gridCol>
                <a:gridCol w="1758422">
                  <a:extLst>
                    <a:ext uri="{9D8B030D-6E8A-4147-A177-3AD203B41FA5}">
                      <a16:colId xmlns:a16="http://schemas.microsoft.com/office/drawing/2014/main" val="2126581942"/>
                    </a:ext>
                  </a:extLst>
                </a:gridCol>
                <a:gridCol w="1730151">
                  <a:extLst>
                    <a:ext uri="{9D8B030D-6E8A-4147-A177-3AD203B41FA5}">
                      <a16:colId xmlns:a16="http://schemas.microsoft.com/office/drawing/2014/main" val="2065412490"/>
                    </a:ext>
                  </a:extLst>
                </a:gridCol>
                <a:gridCol w="1758422">
                  <a:extLst>
                    <a:ext uri="{9D8B030D-6E8A-4147-A177-3AD203B41FA5}">
                      <a16:colId xmlns:a16="http://schemas.microsoft.com/office/drawing/2014/main" val="1898205831"/>
                    </a:ext>
                  </a:extLst>
                </a:gridCol>
                <a:gridCol w="1292363">
                  <a:extLst>
                    <a:ext uri="{9D8B030D-6E8A-4147-A177-3AD203B41FA5}">
                      <a16:colId xmlns:a16="http://schemas.microsoft.com/office/drawing/2014/main" val="2547124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time(s)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error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error(f0)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passivity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019766"/>
                  </a:ext>
                </a:extLst>
              </a:tr>
              <a:tr h="50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ART12.s4p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2.829198505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0.023566654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2.889E-15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0.003065685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88766"/>
                  </a:ext>
                </a:extLst>
              </a:tr>
              <a:tr h="50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Telluride.s11p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7.16833E-06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4.48028E-08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9.60094E-16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3.68495E-11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789676"/>
                  </a:ext>
                </a:extLst>
              </a:tr>
              <a:tr h="50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CDKIST.s64p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9.626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0.01236448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6.8312E-05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6.93061E-15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6.86848E-06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751450"/>
                  </a:ext>
                </a:extLst>
              </a:tr>
              <a:tr h="50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dac.s65p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13.581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0.03049201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0.00030492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5.81984E-14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0.000130406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559259"/>
                  </a:ext>
                </a:extLst>
              </a:tr>
              <a:tr h="50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1848.s384p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172.519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1.448753499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0.004390162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3.16573E-15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0.001851215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4712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4055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BB41-51BB-4114-3268-C8F9D188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8417A92-D1E1-6DEE-6C6E-94AAD4C32C2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04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正式提交结果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C4F56-2D95-CBFC-7B94-80F13EB4E8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E0F002-58E3-F242-174A-996C275E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C4571A-1952-549E-5024-2E9FB9B68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55176"/>
              </p:ext>
            </p:extLst>
          </p:nvPr>
        </p:nvGraphicFramePr>
        <p:xfrm>
          <a:off x="207664" y="1342664"/>
          <a:ext cx="11780501" cy="478034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91189">
                  <a:extLst>
                    <a:ext uri="{9D8B030D-6E8A-4147-A177-3AD203B41FA5}">
                      <a16:colId xmlns:a16="http://schemas.microsoft.com/office/drawing/2014/main" val="533451142"/>
                    </a:ext>
                  </a:extLst>
                </a:gridCol>
                <a:gridCol w="1634404">
                  <a:extLst>
                    <a:ext uri="{9D8B030D-6E8A-4147-A177-3AD203B41FA5}">
                      <a16:colId xmlns:a16="http://schemas.microsoft.com/office/drawing/2014/main" val="2876950990"/>
                    </a:ext>
                  </a:extLst>
                </a:gridCol>
                <a:gridCol w="1642962">
                  <a:extLst>
                    <a:ext uri="{9D8B030D-6E8A-4147-A177-3AD203B41FA5}">
                      <a16:colId xmlns:a16="http://schemas.microsoft.com/office/drawing/2014/main" val="2358004140"/>
                    </a:ext>
                  </a:extLst>
                </a:gridCol>
                <a:gridCol w="1634404">
                  <a:extLst>
                    <a:ext uri="{9D8B030D-6E8A-4147-A177-3AD203B41FA5}">
                      <a16:colId xmlns:a16="http://schemas.microsoft.com/office/drawing/2014/main" val="2936934714"/>
                    </a:ext>
                  </a:extLst>
                </a:gridCol>
                <a:gridCol w="1600176">
                  <a:extLst>
                    <a:ext uri="{9D8B030D-6E8A-4147-A177-3AD203B41FA5}">
                      <a16:colId xmlns:a16="http://schemas.microsoft.com/office/drawing/2014/main" val="1962396568"/>
                    </a:ext>
                  </a:extLst>
                </a:gridCol>
                <a:gridCol w="1642962">
                  <a:extLst>
                    <a:ext uri="{9D8B030D-6E8A-4147-A177-3AD203B41FA5}">
                      <a16:colId xmlns:a16="http://schemas.microsoft.com/office/drawing/2014/main" val="4099761641"/>
                    </a:ext>
                  </a:extLst>
                </a:gridCol>
                <a:gridCol w="1634404">
                  <a:extLst>
                    <a:ext uri="{9D8B030D-6E8A-4147-A177-3AD203B41FA5}">
                      <a16:colId xmlns:a16="http://schemas.microsoft.com/office/drawing/2014/main" val="2423833497"/>
                    </a:ext>
                  </a:extLst>
                </a:gridCol>
              </a:tblGrid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time(s)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error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error(f0)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passivity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总得分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3783421813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6inchmixxtalk.s4p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12.86333333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159.7093663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1.90130198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2.1957E-16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0.824241059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1269587090"/>
                  </a:ext>
                </a:extLst>
              </a:tr>
              <a:tr h="588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reduction.s7p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0.047099785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0.006728541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8.09513E-16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0.024272276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5.014539356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2804965119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pll_sa.s8p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9.343333333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2.98565E+31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2.619E+29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5.4156E+21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8.61594E+29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92763703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pll_cko.s17p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18.12666667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0.018851296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0.000273207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6.73062E-14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0.000486891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3.927028853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3653223227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amux_ref.s30p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134.2233333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92.89051711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1.132811184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1.95928E-14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1.28729141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3996552064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fnpll_pcie.s31p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39.04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0.406922699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0.004521363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3.38709E-11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3453.315693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2.350967698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2196908748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pll_cko_lo1.s34p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0.048766038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0.001681588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4.45365E-15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0.005651255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8.273637756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2147862109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pll_sa.s44p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3.123333333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0.033820595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0.000497362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8.92323E-14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0.002950179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5.094884505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3619080015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amux_clk.s47p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380.5166667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93.81813957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1.144123653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2.20212E-15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1.124907408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1044415275"/>
                  </a:ext>
                </a:extLst>
              </a:tr>
              <a:tr h="41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amux_clk_135.s218p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349.8333333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4.425834546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0.019159457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6.33382E-14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0.019351032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3.227871132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582" marR="6582" marT="6582" marB="0" anchor="ctr"/>
                </a:tc>
                <a:extLst>
                  <a:ext uri="{0D108BD9-81ED-4DB2-BD59-A6C34878D82A}">
                    <a16:rowId xmlns:a16="http://schemas.microsoft.com/office/drawing/2014/main" val="93859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0754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2016-DDAD-4E7D-C317-0944EE83E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4479BF3-0966-DA3D-CB95-3DCB4D173C41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额外贡献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9D1B7-D833-8CBA-7787-A96E044E6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7B7043-20E0-1B3C-650D-ACD766A9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4C684-45C1-66BC-2908-AD84174AEDB5}"/>
              </a:ext>
            </a:extLst>
          </p:cNvPr>
          <p:cNvSpPr txBox="1"/>
          <p:nvPr/>
        </p:nvSpPr>
        <p:spPr>
          <a:xfrm>
            <a:off x="527488" y="1092768"/>
            <a:ext cx="901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快速评估结果工具 </a:t>
            </a:r>
            <a:r>
              <a:rPr lang="en-US" altLang="zh-CN" sz="2400" b="1" dirty="0" err="1">
                <a:latin typeface="Consolas" panose="020B0609020204030204" pitchFamily="49" charset="0"/>
              </a:rPr>
              <a:t>evaltool</a:t>
            </a:r>
            <a:endParaRPr lang="zh-CN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8684F-0A66-34C1-753C-F95950642138}"/>
              </a:ext>
            </a:extLst>
          </p:cNvPr>
          <p:cNvSpPr txBox="1"/>
          <p:nvPr/>
        </p:nvSpPr>
        <p:spPr>
          <a:xfrm>
            <a:off x="527489" y="1592195"/>
            <a:ext cx="11347100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对于带有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384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端口的例子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(3.3G)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和其具有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个极点的模型文件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(1.6G)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i7-14700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仅需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6.77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秒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即可完成文件的读取和评估，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巅峰占用内存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其中，文件读取花费时间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秒，计算模型结果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秒，评估约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秒。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CE889D-0B78-10B5-C637-0B5214533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889" y="3283230"/>
            <a:ext cx="7919436" cy="2669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38FF95-4CF1-F127-CDC3-712F1447F7AB}"/>
              </a:ext>
            </a:extLst>
          </p:cNvPr>
          <p:cNvSpPr txBox="1"/>
          <p:nvPr/>
        </p:nvSpPr>
        <p:spPr>
          <a:xfrm>
            <a:off x="4260894" y="6103468"/>
            <a:ext cx="36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evaltool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98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1CA9A-87D8-793C-A48D-2119FAB7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9F7E6BF-B344-3566-1AA5-9C7953B9C28D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702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4150AA-A203-3913-8E10-12DD9CE6F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94A5B1-7B32-5F37-EE29-E17E916A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4" name="Screencast From 2024-12-05 18-02-01">
            <a:hlinkClick r:id="" action="ppaction://media"/>
            <a:extLst>
              <a:ext uri="{FF2B5EF4-FFF2-40B4-BE49-F238E27FC236}">
                <a16:creationId xmlns:a16="http://schemas.microsoft.com/office/drawing/2014/main" id="{3F1B3EDC-86E3-56C9-287A-057A7CD4658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0058" y="1088999"/>
            <a:ext cx="10691884" cy="52254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CAEF55-8C3E-10F9-DCC0-645584F83EBF}"/>
              </a:ext>
            </a:extLst>
          </p:cNvPr>
          <p:cNvSpPr txBox="1"/>
          <p:nvPr/>
        </p:nvSpPr>
        <p:spPr>
          <a:xfrm>
            <a:off x="3169558" y="6397109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视频：使用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调用拟合程序，以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graphs(s229p)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alphaModFix amt="40000"/>
          </a:blip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3" name="任意多边形: 形状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95532" y="725758"/>
            <a:ext cx="5364163" cy="759872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3"/>
                </a:moveTo>
                <a:cubicBezTo>
                  <a:pt x="740966" y="106413"/>
                  <a:pt x="703076" y="124272"/>
                  <a:pt x="675419" y="159991"/>
                </a:cubicBezTo>
                <a:cubicBezTo>
                  <a:pt x="647762" y="195709"/>
                  <a:pt x="633933" y="241970"/>
                  <a:pt x="633933" y="298773"/>
                </a:cubicBezTo>
                <a:cubicBezTo>
                  <a:pt x="633933" y="354831"/>
                  <a:pt x="647452" y="400658"/>
                  <a:pt x="674489" y="436253"/>
                </a:cubicBezTo>
                <a:cubicBezTo>
                  <a:pt x="701526" y="471848"/>
                  <a:pt x="738609" y="489645"/>
                  <a:pt x="785738" y="489645"/>
                </a:cubicBezTo>
                <a:cubicBezTo>
                  <a:pt x="833859" y="489645"/>
                  <a:pt x="871314" y="472592"/>
                  <a:pt x="898103" y="438485"/>
                </a:cubicBezTo>
                <a:cubicBezTo>
                  <a:pt x="924892" y="404379"/>
                  <a:pt x="938287" y="358552"/>
                  <a:pt x="938287" y="301005"/>
                </a:cubicBezTo>
                <a:cubicBezTo>
                  <a:pt x="938287" y="240978"/>
                  <a:pt x="925264" y="193539"/>
                  <a:pt x="899219" y="158688"/>
                </a:cubicBezTo>
                <a:cubicBezTo>
                  <a:pt x="873175" y="123838"/>
                  <a:pt x="836464" y="106413"/>
                  <a:pt x="789087" y="106413"/>
                </a:cubicBezTo>
                <a:close/>
                <a:moveTo>
                  <a:pt x="3315890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8" y="110133"/>
                </a:lnTo>
                <a:lnTo>
                  <a:pt x="3603128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0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5" y="372071"/>
                </a:lnTo>
                <a:cubicBezTo>
                  <a:pt x="3106862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5"/>
                  <a:pt x="3118024" y="377404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7"/>
                </a:lnTo>
                <a:cubicBezTo>
                  <a:pt x="2851993" y="193849"/>
                  <a:pt x="2842815" y="178222"/>
                  <a:pt x="2837111" y="166316"/>
                </a:cubicBezTo>
                <a:lnTo>
                  <a:pt x="2835250" y="166316"/>
                </a:lnTo>
                <a:cubicBezTo>
                  <a:pt x="2837483" y="186160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9"/>
                </a:lnTo>
                <a:lnTo>
                  <a:pt x="2597274" y="245939"/>
                </a:lnTo>
                <a:lnTo>
                  <a:pt x="2597274" y="346026"/>
                </a:lnTo>
                <a:lnTo>
                  <a:pt x="2406774" y="346026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4" y="372071"/>
                </a:lnTo>
                <a:cubicBezTo>
                  <a:pt x="1544761" y="396131"/>
                  <a:pt x="1554311" y="411386"/>
                  <a:pt x="1557784" y="417835"/>
                </a:cubicBezTo>
                <a:lnTo>
                  <a:pt x="1559644" y="417835"/>
                </a:lnTo>
                <a:cubicBezTo>
                  <a:pt x="1557164" y="403945"/>
                  <a:pt x="1555924" y="377404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7"/>
                </a:lnTo>
                <a:cubicBezTo>
                  <a:pt x="1289893" y="193849"/>
                  <a:pt x="1280715" y="178222"/>
                  <a:pt x="1275010" y="166316"/>
                </a:cubicBezTo>
                <a:lnTo>
                  <a:pt x="1273150" y="166316"/>
                </a:lnTo>
                <a:cubicBezTo>
                  <a:pt x="1275383" y="186160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4" y="0"/>
                </a:moveTo>
                <a:cubicBezTo>
                  <a:pt x="4096990" y="0"/>
                  <a:pt x="4144242" y="7318"/>
                  <a:pt x="4182442" y="21953"/>
                </a:cubicBezTo>
                <a:lnTo>
                  <a:pt x="4182442" y="137294"/>
                </a:lnTo>
                <a:cubicBezTo>
                  <a:pt x="4143747" y="111001"/>
                  <a:pt x="4098478" y="97855"/>
                  <a:pt x="4046636" y="97855"/>
                </a:cubicBezTo>
                <a:cubicBezTo>
                  <a:pt x="4016375" y="97855"/>
                  <a:pt x="3992190" y="103374"/>
                  <a:pt x="3974083" y="114412"/>
                </a:cubicBezTo>
                <a:cubicBezTo>
                  <a:pt x="3955975" y="125450"/>
                  <a:pt x="3946922" y="140271"/>
                  <a:pt x="3946922" y="158874"/>
                </a:cubicBezTo>
                <a:cubicBezTo>
                  <a:pt x="3946922" y="173757"/>
                  <a:pt x="3953123" y="187462"/>
                  <a:pt x="3965525" y="199988"/>
                </a:cubicBezTo>
                <a:cubicBezTo>
                  <a:pt x="3977928" y="212515"/>
                  <a:pt x="4008562" y="229444"/>
                  <a:pt x="4057426" y="250776"/>
                </a:cubicBezTo>
                <a:cubicBezTo>
                  <a:pt x="4114726" y="275332"/>
                  <a:pt x="4154102" y="301253"/>
                  <a:pt x="4175559" y="328539"/>
                </a:cubicBezTo>
                <a:cubicBezTo>
                  <a:pt x="4197015" y="355824"/>
                  <a:pt x="4207743" y="388318"/>
                  <a:pt x="4207743" y="426021"/>
                </a:cubicBezTo>
                <a:cubicBezTo>
                  <a:pt x="4207743" y="481335"/>
                  <a:pt x="4188147" y="523503"/>
                  <a:pt x="4148956" y="552525"/>
                </a:cubicBezTo>
                <a:cubicBezTo>
                  <a:pt x="4109764" y="581546"/>
                  <a:pt x="4054078" y="596057"/>
                  <a:pt x="3981896" y="596057"/>
                </a:cubicBezTo>
                <a:cubicBezTo>
                  <a:pt x="3915916" y="596057"/>
                  <a:pt x="3861842" y="585391"/>
                  <a:pt x="3819674" y="564059"/>
                </a:cubicBezTo>
                <a:lnTo>
                  <a:pt x="3819674" y="440904"/>
                </a:lnTo>
                <a:cubicBezTo>
                  <a:pt x="3866058" y="479351"/>
                  <a:pt x="3918768" y="498575"/>
                  <a:pt x="3977804" y="498575"/>
                </a:cubicBezTo>
                <a:cubicBezTo>
                  <a:pt x="4011290" y="498575"/>
                  <a:pt x="4036467" y="492808"/>
                  <a:pt x="4053334" y="481273"/>
                </a:cubicBezTo>
                <a:cubicBezTo>
                  <a:pt x="4070200" y="469739"/>
                  <a:pt x="4078634" y="454918"/>
                  <a:pt x="4078634" y="436811"/>
                </a:cubicBezTo>
                <a:cubicBezTo>
                  <a:pt x="4078634" y="421184"/>
                  <a:pt x="4071938" y="406425"/>
                  <a:pt x="4058542" y="392535"/>
                </a:cubicBezTo>
                <a:cubicBezTo>
                  <a:pt x="4045148" y="378644"/>
                  <a:pt x="4009802" y="359792"/>
                  <a:pt x="3952502" y="335980"/>
                </a:cubicBezTo>
                <a:cubicBezTo>
                  <a:pt x="3862462" y="297781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6" y="44463"/>
                </a:cubicBezTo>
                <a:cubicBezTo>
                  <a:pt x="3919450" y="14821"/>
                  <a:pt x="3973462" y="0"/>
                  <a:pt x="4040684" y="0"/>
                </a:cubicBezTo>
                <a:close/>
                <a:moveTo>
                  <a:pt x="792807" y="0"/>
                </a:moveTo>
                <a:cubicBezTo>
                  <a:pt x="875159" y="0"/>
                  <a:pt x="941449" y="27410"/>
                  <a:pt x="991679" y="82228"/>
                </a:cubicBezTo>
                <a:cubicBezTo>
                  <a:pt x="1041908" y="137046"/>
                  <a:pt x="1067023" y="207492"/>
                  <a:pt x="1067023" y="293564"/>
                </a:cubicBezTo>
                <a:cubicBezTo>
                  <a:pt x="1067023" y="383357"/>
                  <a:pt x="1040916" y="456221"/>
                  <a:pt x="988702" y="512155"/>
                </a:cubicBezTo>
                <a:cubicBezTo>
                  <a:pt x="936489" y="568090"/>
                  <a:pt x="868090" y="596057"/>
                  <a:pt x="783506" y="596057"/>
                </a:cubicBezTo>
                <a:cubicBezTo>
                  <a:pt x="700906" y="596057"/>
                  <a:pt x="633809" y="568958"/>
                  <a:pt x="582216" y="514760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1"/>
                  <a:pt x="531180" y="141697"/>
                  <a:pt x="583890" y="85018"/>
                </a:cubicBezTo>
                <a:cubicBezTo>
                  <a:pt x="636600" y="28340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8" y="0"/>
                  <a:pt x="409277" y="7318"/>
                  <a:pt x="447228" y="21953"/>
                </a:cubicBezTo>
                <a:lnTo>
                  <a:pt x="447228" y="140643"/>
                </a:lnTo>
                <a:cubicBezTo>
                  <a:pt x="408285" y="117823"/>
                  <a:pt x="364133" y="106413"/>
                  <a:pt x="314771" y="106413"/>
                </a:cubicBezTo>
                <a:cubicBezTo>
                  <a:pt x="258465" y="106413"/>
                  <a:pt x="213444" y="124396"/>
                  <a:pt x="179710" y="160363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8" y="403449"/>
                  <a:pt x="177105" y="437927"/>
                </a:cubicBezTo>
                <a:cubicBezTo>
                  <a:pt x="209104" y="472406"/>
                  <a:pt x="252388" y="489645"/>
                  <a:pt x="306958" y="489645"/>
                </a:cubicBezTo>
                <a:cubicBezTo>
                  <a:pt x="358304" y="489645"/>
                  <a:pt x="405060" y="477243"/>
                  <a:pt x="447228" y="452438"/>
                </a:cubicBezTo>
                <a:lnTo>
                  <a:pt x="447228" y="565175"/>
                </a:lnTo>
                <a:cubicBezTo>
                  <a:pt x="405309" y="585763"/>
                  <a:pt x="350614" y="596057"/>
                  <a:pt x="283145" y="596057"/>
                </a:cubicBezTo>
                <a:cubicBezTo>
                  <a:pt x="196329" y="596057"/>
                  <a:pt x="127434" y="570074"/>
                  <a:pt x="76460" y="518108"/>
                </a:cubicBezTo>
                <a:cubicBezTo>
                  <a:pt x="25487" y="466143"/>
                  <a:pt x="0" y="396875"/>
                  <a:pt x="0" y="310307"/>
                </a:cubicBezTo>
                <a:cubicBezTo>
                  <a:pt x="0" y="219274"/>
                  <a:pt x="28463" y="144798"/>
                  <a:pt x="85390" y="86879"/>
                </a:cubicBezTo>
                <a:cubicBezTo>
                  <a:pt x="142317" y="28960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CN" sz="60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18" name="矩形: 圆角 17"/>
          <p:cNvSpPr/>
          <p:nvPr>
            <p:custDataLst>
              <p:tags r:id="rId5"/>
            </p:custDataLst>
          </p:nvPr>
        </p:nvSpPr>
        <p:spPr>
          <a:xfrm>
            <a:off x="83254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6"/>
            </p:custDataLst>
          </p:nvPr>
        </p:nvSpPr>
        <p:spPr>
          <a:xfrm>
            <a:off x="83254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0" name="矩形: 圆角 19"/>
          <p:cNvSpPr/>
          <p:nvPr>
            <p:custDataLst>
              <p:tags r:id="rId7"/>
            </p:custDataLst>
          </p:nvPr>
        </p:nvSpPr>
        <p:spPr>
          <a:xfrm>
            <a:off x="619601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1" name="矩形: 圆角 20"/>
          <p:cNvSpPr/>
          <p:nvPr>
            <p:custDataLst>
              <p:tags r:id="rId8"/>
            </p:custDataLst>
          </p:nvPr>
        </p:nvSpPr>
        <p:spPr>
          <a:xfrm>
            <a:off x="619601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103505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01</a:t>
            </a:r>
          </a:p>
        </p:txBody>
      </p:sp>
      <p:sp>
        <p:nvSpPr>
          <p:cNvPr id="23" name="序号"/>
          <p:cNvSpPr txBox="1"/>
          <p:nvPr>
            <p:custDataLst>
              <p:tags r:id="rId10"/>
            </p:custDataLst>
          </p:nvPr>
        </p:nvSpPr>
        <p:spPr>
          <a:xfrm>
            <a:off x="103505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03</a:t>
            </a:r>
          </a:p>
        </p:txBody>
      </p:sp>
      <p:sp>
        <p:nvSpPr>
          <p:cNvPr id="24" name="序号"/>
          <p:cNvSpPr txBox="1"/>
          <p:nvPr>
            <p:custDataLst>
              <p:tags r:id="rId11"/>
            </p:custDataLst>
          </p:nvPr>
        </p:nvSpPr>
        <p:spPr>
          <a:xfrm>
            <a:off x="639852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02</a:t>
            </a:r>
          </a:p>
        </p:txBody>
      </p:sp>
      <p:sp>
        <p:nvSpPr>
          <p:cNvPr id="25" name="序号"/>
          <p:cNvSpPr txBox="1"/>
          <p:nvPr>
            <p:custDataLst>
              <p:tags r:id="rId12"/>
            </p:custDataLst>
          </p:nvPr>
        </p:nvSpPr>
        <p:spPr>
          <a:xfrm>
            <a:off x="639852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04</a:t>
            </a:r>
          </a:p>
        </p:txBody>
      </p:sp>
      <p:sp>
        <p:nvSpPr>
          <p:cNvPr id="26" name="项标题"/>
          <p:cNvSpPr txBox="1"/>
          <p:nvPr>
            <p:custDataLst>
              <p:tags r:id="rId13"/>
            </p:custDataLst>
          </p:nvPr>
        </p:nvSpPr>
        <p:spPr>
          <a:xfrm>
            <a:off x="241738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解题思路</a:t>
            </a:r>
          </a:p>
        </p:txBody>
      </p:sp>
      <p:sp>
        <p:nvSpPr>
          <p:cNvPr id="27" name="项标题"/>
          <p:cNvSpPr txBox="1"/>
          <p:nvPr>
            <p:custDataLst>
              <p:tags r:id="rId14"/>
            </p:custDataLst>
          </p:nvPr>
        </p:nvSpPr>
        <p:spPr>
          <a:xfrm>
            <a:off x="241738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题目结果</a:t>
            </a:r>
          </a:p>
        </p:txBody>
      </p:sp>
      <p:sp>
        <p:nvSpPr>
          <p:cNvPr id="28" name="项标题"/>
          <p:cNvSpPr txBox="1"/>
          <p:nvPr>
            <p:custDataLst>
              <p:tags r:id="rId15"/>
            </p:custDataLst>
          </p:nvPr>
        </p:nvSpPr>
        <p:spPr>
          <a:xfrm>
            <a:off x="778085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技术路线</a:t>
            </a:r>
          </a:p>
        </p:txBody>
      </p:sp>
      <p:sp>
        <p:nvSpPr>
          <p:cNvPr id="29" name="项标题"/>
          <p:cNvSpPr txBox="1"/>
          <p:nvPr>
            <p:custDataLst>
              <p:tags r:id="rId16"/>
            </p:custDataLst>
          </p:nvPr>
        </p:nvSpPr>
        <p:spPr>
          <a:xfrm>
            <a:off x="778085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总结展望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5DA0D8-07D9-0BCC-174F-A358067E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可优化方向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59AD71-379A-7B37-A5A8-F83E5A9C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EB9C54-2D58-C647-DDDB-809B2521CCD0}"/>
              </a:ext>
            </a:extLst>
          </p:cNvPr>
          <p:cNvSpPr txBox="1"/>
          <p:nvPr/>
        </p:nvSpPr>
        <p:spPr>
          <a:xfrm>
            <a:off x="376648" y="1908434"/>
            <a:ext cx="11438704" cy="255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提升 </a:t>
            </a:r>
            <a:r>
              <a:rPr lang="en-US" altLang="zh-CN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ORA</a:t>
            </a:r>
            <a:r>
              <a:rPr lang="zh-CN" altLang="en-US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方法的稳定性，提供</a:t>
            </a:r>
            <a:r>
              <a:rPr lang="zh-CN" altLang="en-US" sz="2800" b="1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兜底代码</a:t>
            </a:r>
            <a:endParaRPr lang="zh-CN" altLang="en-US" sz="2800" b="0" i="0" dirty="0">
              <a:solidFill>
                <a:srgbClr val="1D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采用非二分法的其他极点数量推测方法以降低尝试次数</a:t>
            </a:r>
          </a:p>
          <a:p>
            <a:pPr marL="3429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整合 </a:t>
            </a:r>
            <a:r>
              <a:rPr lang="en-US" altLang="zh-CN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r>
              <a:rPr lang="zh-CN" altLang="en-US" sz="28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算法进入框架，彻底解决极点数量确定问题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6C27-A05A-983D-8DCF-B2466E13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4EE26F2-AD32-C02A-983B-F33104540E6A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589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sym typeface="+mn-ea"/>
              </a:rPr>
              <a:t>附录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8BEAE6-B348-7661-FA2A-C21EB79332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9" name="内容占位符 5">
            <a:extLst>
              <a:ext uri="{FF2B5EF4-FFF2-40B4-BE49-F238E27FC236}">
                <a16:creationId xmlns:a16="http://schemas.microsoft.com/office/drawing/2014/main" id="{FD2E2649-AFD7-30C9-4B34-1636B9E64DA9}"/>
              </a:ext>
            </a:extLst>
          </p:cNvPr>
          <p:cNvSpPr>
            <a:spLocks noGrp="1"/>
          </p:cNvSpPr>
          <p:nvPr/>
        </p:nvSpPr>
        <p:spPr>
          <a:xfrm>
            <a:off x="738525" y="4773521"/>
            <a:ext cx="10282619" cy="2024860"/>
          </a:xfrm>
          <a:prstGeom prst="rect">
            <a:avLst/>
          </a:prstGeom>
        </p:spPr>
        <p:txBody>
          <a:bodyPr vert="horz" wrap="square" lIns="120227" tIns="62653" rIns="120227" bIns="62653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Triverio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Piero. “Vector Fitting.”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Computational Physics (2019): n.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Ma A, Engin AE. Orthogonal rational approximation of transfer functions for high-frequency circuits. Int J Circ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Theor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Appl. 2023;51(3):1007‐1019. doi:10.1002/cta.3488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Nakatsukasa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Yuji &amp; </a:t>
            </a:r>
            <a:r>
              <a:rPr lang="en-US" altLang="zh-CN" sz="1400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Sète</a:t>
            </a:r>
            <a:r>
              <a:rPr lang="en-US" altLang="zh-CN" sz="14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Olivier &amp; Trefethen, Lloyd. (2016). The AAA Algorithm for Rational Approximation. SIAM Journal on Scientific Computing. 40. 10.1137/16M1106122.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14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2FA3BC-13AB-DD4F-1C10-678EFEA4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954BABFF-1594-D2FB-2864-AE4DD355C766}"/>
              </a:ext>
            </a:extLst>
          </p:cNvPr>
          <p:cNvSpPr>
            <a:spLocks noGrp="1"/>
          </p:cNvSpPr>
          <p:nvPr/>
        </p:nvSpPr>
        <p:spPr>
          <a:xfrm>
            <a:off x="738525" y="4290530"/>
            <a:ext cx="2916555" cy="336717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参考文献</a:t>
            </a:r>
            <a:endParaRPr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CE9B3F8-7244-8EFB-BE23-80ACFE6F8A2C}"/>
              </a:ext>
            </a:extLst>
          </p:cNvPr>
          <p:cNvSpPr>
            <a:spLocks noGrp="1"/>
          </p:cNvSpPr>
          <p:nvPr/>
        </p:nvSpPr>
        <p:spPr>
          <a:xfrm>
            <a:off x="738525" y="881347"/>
            <a:ext cx="2916555" cy="336717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第三方库</a:t>
            </a:r>
            <a:endParaRPr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9239678-0A60-7C46-54D0-615572E13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41160"/>
              </p:ext>
            </p:extLst>
          </p:nvPr>
        </p:nvGraphicFramePr>
        <p:xfrm>
          <a:off x="2561895" y="1045016"/>
          <a:ext cx="7068210" cy="309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48155">
                  <a:extLst>
                    <a:ext uri="{9D8B030D-6E8A-4147-A177-3AD203B41FA5}">
                      <a16:colId xmlns:a16="http://schemas.microsoft.com/office/drawing/2014/main" val="1781817240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4091721580"/>
                    </a:ext>
                  </a:extLst>
                </a:gridCol>
                <a:gridCol w="4546625">
                  <a:extLst>
                    <a:ext uri="{9D8B030D-6E8A-4147-A177-3AD203B41FA5}">
                      <a16:colId xmlns:a16="http://schemas.microsoft.com/office/drawing/2014/main" val="3236630359"/>
                    </a:ext>
                  </a:extLst>
                </a:gridCol>
              </a:tblGrid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版本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482364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Eigen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3.4.0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线性代数运算库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573240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ONEAPI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2024.2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MKL 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作为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Eigen 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的后端进行线性代数运算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924307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spdlog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1.15.0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日志输出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338706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11.0.2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字符串格式化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59518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argparse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程序参数解析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565861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fast_double_parser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0.8.0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字符串至浮点数的快速转换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321152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dtoa_milo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浮点数至字符串的快速转换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24437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727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3180" y="2571750"/>
            <a:ext cx="5366385" cy="1979295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>
                <a:solidFill>
                  <a:schemeClr val="tx1"/>
                </a:solidFill>
              </a:rPr>
              <a:t>感谢聆听！</a:t>
            </a:r>
          </a:p>
        </p:txBody>
      </p:sp>
      <p:pic>
        <p:nvPicPr>
          <p:cNvPr id="3" name="图片 2" descr="6881731652683_.pi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13180" y="1749425"/>
            <a:ext cx="6526530" cy="974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F08B5-6A97-E099-806B-5FF54279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51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第一部分：解题思路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框架概述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13495C-248E-2A8B-B959-EA5D5C0D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3900CB-7DBE-694F-664D-E806A4DE6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3" y="1878381"/>
            <a:ext cx="7015780" cy="45390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D6F3CC-0A60-E6E1-F47B-EF20D32C5671}"/>
              </a:ext>
            </a:extLst>
          </p:cNvPr>
          <p:cNvSpPr txBox="1"/>
          <p:nvPr/>
        </p:nvSpPr>
        <p:spPr>
          <a:xfrm>
            <a:off x="2927480" y="6472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程序框架概览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CB08FD-CD2F-55E9-127C-D93B10D9250C}"/>
              </a:ext>
            </a:extLst>
          </p:cNvPr>
          <p:cNvGrpSpPr/>
          <p:nvPr/>
        </p:nvGrpSpPr>
        <p:grpSpPr>
          <a:xfrm>
            <a:off x="7611590" y="902624"/>
            <a:ext cx="4355965" cy="5598491"/>
            <a:chOff x="7117088" y="1032709"/>
            <a:chExt cx="4355965" cy="559849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D2B79BD-004E-DAFD-2640-63155FB2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088" y="1325351"/>
              <a:ext cx="2255192" cy="175471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4280598-3610-3C52-A226-910739229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088" y="3184493"/>
              <a:ext cx="2313459" cy="332146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4519BC1-16E4-5B8E-B063-4AF3E1F2D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280" y="1032709"/>
              <a:ext cx="2100773" cy="240490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4798BD6-7500-6686-A37B-655B41FE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136" y="3411293"/>
              <a:ext cx="2151917" cy="3219907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B5B289F-9499-7835-1B2C-87069CE7A519}"/>
              </a:ext>
            </a:extLst>
          </p:cNvPr>
          <p:cNvSpPr txBox="1"/>
          <p:nvPr/>
        </p:nvSpPr>
        <p:spPr>
          <a:xfrm>
            <a:off x="8799975" y="64886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代码结构概览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06F9AD-D0DB-0A81-2E12-821EFA8424CB}"/>
              </a:ext>
            </a:extLst>
          </p:cNvPr>
          <p:cNvSpPr txBox="1"/>
          <p:nvPr/>
        </p:nvSpPr>
        <p:spPr>
          <a:xfrm>
            <a:off x="435253" y="1117064"/>
            <a:ext cx="73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参数有理分式拟合框架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5FBA-1327-6CBA-393C-42CD9F990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3CC7C80-4DA4-4F27-591A-0AAE10E1980F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103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en-US" altLang="zh-CN" sz="2800" b="1" spc="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ORA</a:t>
            </a:r>
            <a:r>
              <a:rPr lang="zh-CN" altLang="en-US" sz="2800" b="1" spc="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算法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7F899D-CF5A-91BF-F3A6-7E97F4E6AD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8A89F7-FC52-57B3-2215-AF5BB955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29C8E1D-07B5-F943-2FAB-EC8ACA957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73291"/>
              </p:ext>
            </p:extLst>
          </p:nvPr>
        </p:nvGraphicFramePr>
        <p:xfrm>
          <a:off x="388022" y="1449075"/>
          <a:ext cx="11415951" cy="3420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59353">
                  <a:extLst>
                    <a:ext uri="{9D8B030D-6E8A-4147-A177-3AD203B41FA5}">
                      <a16:colId xmlns:a16="http://schemas.microsoft.com/office/drawing/2014/main" val="4174891294"/>
                    </a:ext>
                  </a:extLst>
                </a:gridCol>
                <a:gridCol w="2818435">
                  <a:extLst>
                    <a:ext uri="{9D8B030D-6E8A-4147-A177-3AD203B41FA5}">
                      <a16:colId xmlns:a16="http://schemas.microsoft.com/office/drawing/2014/main" val="1611992913"/>
                    </a:ext>
                  </a:extLst>
                </a:gridCol>
                <a:gridCol w="3218180">
                  <a:extLst>
                    <a:ext uri="{9D8B030D-6E8A-4147-A177-3AD203B41FA5}">
                      <a16:colId xmlns:a16="http://schemas.microsoft.com/office/drawing/2014/main" val="3215009225"/>
                    </a:ext>
                  </a:extLst>
                </a:gridCol>
                <a:gridCol w="3619983">
                  <a:extLst>
                    <a:ext uri="{9D8B030D-6E8A-4147-A177-3AD203B41FA5}">
                      <a16:colId xmlns:a16="http://schemas.microsoft.com/office/drawing/2014/main" val="209320327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VF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AAA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97798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计算方法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先确定极点、后确定留数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 </a:t>
                      </a:r>
                      <a:r>
                        <a:rPr lang="en-US" altLang="zh-CN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barycentric</a:t>
                      </a: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表示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类似 </a:t>
                      </a:r>
                      <a:r>
                        <a:rPr lang="en-US" altLang="zh-CN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的 </a:t>
                      </a:r>
                      <a:r>
                        <a:rPr lang="en-US" altLang="zh-CN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</a:t>
                      </a: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迭代</a:t>
                      </a:r>
                      <a:endParaRPr lang="zh-CN" altLang="en-US" sz="1800" b="0" i="0" dirty="0">
                        <a:solidFill>
                          <a:srgbClr val="1D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7148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极点控制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容易控制极点在左半平面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不能保证复极点共轭成对出现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保证复极点成对出现</a:t>
                      </a:r>
                      <a:endParaRPr lang="zh-CN" altLang="en-US" sz="1800" b="0" i="0" dirty="0">
                        <a:solidFill>
                          <a:srgbClr val="1D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2038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极点数量适应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无法自适应极点数量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极点数量自适应</a:t>
                      </a:r>
                      <a:endParaRPr lang="zh-CN" altLang="en-US" sz="1800" b="0" i="0" dirty="0">
                        <a:solidFill>
                          <a:srgbClr val="1D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无法自适应极点数量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5232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优势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1D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强鲁棒性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精度高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精度高，迭代速度提升 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30%-40%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307046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904F29D-C913-90D5-96CD-03FB870D779A}"/>
              </a:ext>
            </a:extLst>
          </p:cNvPr>
          <p:cNvSpPr txBox="1"/>
          <p:nvPr/>
        </p:nvSpPr>
        <p:spPr>
          <a:xfrm>
            <a:off x="3423921" y="5366058"/>
            <a:ext cx="5344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算法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二分法确定极点数量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67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9E73-ADF0-BB69-27A3-75AC35E55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97DFA1D-D8EE-1112-00FD-959DB49F1202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103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约束满足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ED7C62-D2E9-B826-F6CD-1E1DA7D778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7BD546-423A-0F59-69E3-9E08219F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6E01B15-26B2-4E91-6ACB-D57BC305D7E9}"/>
              </a:ext>
            </a:extLst>
          </p:cNvPr>
          <p:cNvSpPr/>
          <p:nvPr/>
        </p:nvSpPr>
        <p:spPr>
          <a:xfrm>
            <a:off x="7369719" y="3779603"/>
            <a:ext cx="2507162" cy="625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83D6BE-9EEF-1E81-8797-9DEF3A2B3165}"/>
                  </a:ext>
                </a:extLst>
              </p:cNvPr>
              <p:cNvSpPr txBox="1"/>
              <p:nvPr/>
            </p:nvSpPr>
            <p:spPr>
              <a:xfrm>
                <a:off x="5367250" y="1230332"/>
                <a:ext cx="380347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83D6BE-9EEF-1E81-8797-9DEF3A2B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250" y="1230332"/>
                <a:ext cx="3803477" cy="1038489"/>
              </a:xfrm>
              <a:prstGeom prst="rect">
                <a:avLst/>
              </a:prstGeom>
              <a:blipFill>
                <a:blip r:embed="rId6"/>
                <a:stretch>
                  <a:fillRect l="-1000" t="-114458" b="-174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90DC274-F0B1-186C-0B21-F61752CF5164}"/>
                  </a:ext>
                </a:extLst>
              </p:cNvPr>
              <p:cNvSpPr txBox="1"/>
              <p:nvPr/>
            </p:nvSpPr>
            <p:spPr>
              <a:xfrm>
                <a:off x="4761829" y="2690016"/>
                <a:ext cx="5014321" cy="41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∈1, 2, …,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90DC274-F0B1-186C-0B21-F61752CF5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29" y="2690016"/>
                <a:ext cx="5014321" cy="415563"/>
              </a:xfrm>
              <a:prstGeom prst="rect">
                <a:avLst/>
              </a:prstGeom>
              <a:blipFill>
                <a:blip r:embed="rId7"/>
                <a:stretch>
                  <a:fillRect l="-505" t="-11765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D0336E-4BFB-FFD2-D975-F8578D90CED0}"/>
                  </a:ext>
                </a:extLst>
              </p:cNvPr>
              <p:cNvSpPr txBox="1"/>
              <p:nvPr/>
            </p:nvSpPr>
            <p:spPr>
              <a:xfrm>
                <a:off x="4661094" y="3884339"/>
                <a:ext cx="5215787" cy="41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𝑞𝑚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D0336E-4BFB-FFD2-D975-F8578D90C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094" y="3884339"/>
                <a:ext cx="5215787" cy="415563"/>
              </a:xfrm>
              <a:prstGeom prst="rect">
                <a:avLst/>
              </a:prstGeom>
              <a:blipFill>
                <a:blip r:embed="rId8"/>
                <a:stretch>
                  <a:fillRect l="-973" t="-11765" r="-1460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C5BC518-A807-D279-1FA8-956848662B9E}"/>
              </a:ext>
            </a:extLst>
          </p:cNvPr>
          <p:cNvSpPr txBox="1"/>
          <p:nvPr/>
        </p:nvSpPr>
        <p:spPr>
          <a:xfrm>
            <a:off x="2064241" y="1518743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初步拟合函数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F085D-25D0-260C-4915-68D2E1C7C61B}"/>
              </a:ext>
            </a:extLst>
          </p:cNvPr>
          <p:cNvSpPr txBox="1"/>
          <p:nvPr/>
        </p:nvSpPr>
        <p:spPr>
          <a:xfrm>
            <a:off x="2064241" y="2690016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调整目标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484B54-2C79-232C-57C4-D864AC034206}"/>
              </a:ext>
            </a:extLst>
          </p:cNvPr>
          <p:cNvSpPr txBox="1"/>
          <p:nvPr/>
        </p:nvSpPr>
        <p:spPr>
          <a:xfrm>
            <a:off x="2064241" y="3861289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方法（偏置项）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E33ACC-ED68-CB23-7CD4-6A6C2CE37684}"/>
              </a:ext>
            </a:extLst>
          </p:cNvPr>
          <p:cNvSpPr txBox="1"/>
          <p:nvPr/>
        </p:nvSpPr>
        <p:spPr>
          <a:xfrm>
            <a:off x="1423686" y="4884258"/>
            <a:ext cx="9129218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设置初步拟合函数中的常数项为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使经过直流偏置后常数项足够小以满足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Passivity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7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6A33-6D84-BC85-C9D8-00D082C7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5AA3A9A-FA4C-5771-753C-4E71CCB93562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10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数据读取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C06351-AF12-D760-50AB-0F3CDB8FF0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30063E-8486-4CF4-A5DC-5E280A9D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132452-B96D-BDCD-9BDF-CD7DFAED709B}"/>
              </a:ext>
            </a:extLst>
          </p:cNvPr>
          <p:cNvGrpSpPr/>
          <p:nvPr/>
        </p:nvGrpSpPr>
        <p:grpSpPr>
          <a:xfrm>
            <a:off x="1645314" y="1280570"/>
            <a:ext cx="8671491" cy="4755503"/>
            <a:chOff x="1645314" y="1280570"/>
            <a:chExt cx="8671491" cy="47555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F3D4F2-472E-745F-0E21-85B4BF95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314" y="1280570"/>
              <a:ext cx="8671491" cy="429686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89A6D8E-B155-C997-0D61-FFB7C456DCE5}"/>
                </a:ext>
              </a:extLst>
            </p:cNvPr>
            <p:cNvSpPr txBox="1"/>
            <p:nvPr/>
          </p:nvSpPr>
          <p:spPr>
            <a:xfrm>
              <a:off x="4878359" y="5666741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文件数据并行读取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539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739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数据压缩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43D18E-951B-7441-8075-E45A3275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60E7C0-2087-EF79-0A08-BBF601B7559D}"/>
              </a:ext>
            </a:extLst>
          </p:cNvPr>
          <p:cNvGrpSpPr/>
          <p:nvPr/>
        </p:nvGrpSpPr>
        <p:grpSpPr>
          <a:xfrm>
            <a:off x="673094" y="1047290"/>
            <a:ext cx="11577329" cy="5050651"/>
            <a:chOff x="875733" y="1174635"/>
            <a:chExt cx="10752690" cy="43968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C7D53AB-AA23-CF9A-D932-DB89D5324C30}"/>
                    </a:ext>
                  </a:extLst>
                </p:cNvPr>
                <p:cNvSpPr txBox="1"/>
                <p:nvPr/>
              </p:nvSpPr>
              <p:spPr>
                <a:xfrm>
                  <a:off x="875733" y="1174635"/>
                  <a:ext cx="10701866" cy="1238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>
                      <a:latin typeface="+mn-ea"/>
                    </a:rPr>
                    <a:t>赛题提供的数据</a:t>
                  </a:r>
                  <a:r>
                    <a:rPr lang="zh-CN" altLang="en-US" sz="2000" b="1" dirty="0">
                      <a:latin typeface="+mn-ea"/>
                    </a:rPr>
                    <a:t>存在冗余</a:t>
                  </a:r>
                  <a:r>
                    <a:rPr lang="zh-CN" altLang="en-US" sz="2000" dirty="0">
                      <a:latin typeface="+mn-ea"/>
                    </a:rPr>
                    <a:t>，原始数据构造</a:t>
                  </a:r>
                  <a:r>
                    <a:rPr lang="zh-CN" altLang="en-US" sz="2000">
                      <a:latin typeface="+mn-ea"/>
                    </a:rPr>
                    <a:t>出的矩阵可以</a:t>
                  </a:r>
                  <a:r>
                    <a:rPr lang="zh-CN" altLang="en-US" sz="2000" dirty="0">
                      <a:latin typeface="+mn-ea"/>
                    </a:rPr>
                    <a:t>被认为是</a:t>
                  </a:r>
                  <a:r>
                    <a:rPr lang="zh-CN" altLang="en-US" sz="2000" b="1" dirty="0">
                      <a:latin typeface="+mn-ea"/>
                    </a:rPr>
                    <a:t>低秩矩阵</a:t>
                  </a:r>
                  <a:r>
                    <a:rPr lang="zh-CN" altLang="en-US" sz="2000" dirty="0">
                      <a:latin typeface="+mn-ea"/>
                    </a:rPr>
                    <a:t>。</a:t>
                  </a:r>
                  <a:endParaRPr lang="en-US" altLang="zh-CN" sz="2000" dirty="0"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>
                      <a:latin typeface="+mn-ea"/>
                    </a:rPr>
                    <a:t>将矩阵进行</a:t>
                  </a:r>
                  <a:r>
                    <a:rPr lang="zh-CN" altLang="en-US" sz="2000" b="1" dirty="0">
                      <a:latin typeface="+mn-ea"/>
                    </a:rPr>
                    <a:t>低秩近似</a:t>
                  </a:r>
                  <a:r>
                    <a:rPr lang="zh-CN" altLang="en-US" sz="2000" dirty="0">
                      <a:latin typeface="+mn-ea"/>
                    </a:rPr>
                    <a:t>可以大大减少计算量。</a:t>
                  </a:r>
                  <a:endParaRPr lang="en-US" altLang="zh-CN" dirty="0"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>
                      <a:latin typeface="+mn-ea"/>
                    </a:rPr>
                    <a:t>对于矩阵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a14:m>
                  <a:r>
                    <a:rPr lang="zh-CN" altLang="en-US" sz="2000" b="0" dirty="0">
                      <a:latin typeface="+mn-ea"/>
                    </a:rPr>
                    <a:t>对其进行 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SVD</a:t>
                  </a:r>
                  <a:r>
                    <a:rPr lang="en-US" altLang="zh-CN" sz="2000" b="1" dirty="0">
                      <a:latin typeface="+mn-ea"/>
                    </a:rPr>
                    <a:t> </a:t>
                  </a:r>
                  <a:r>
                    <a:rPr lang="zh-CN" altLang="en-US" sz="2000" b="1" dirty="0">
                      <a:latin typeface="+mn-ea"/>
                    </a:rPr>
                    <a:t>分解</a:t>
                  </a:r>
                  <a:r>
                    <a:rPr lang="zh-CN" altLang="en-US" sz="2000" dirty="0">
                      <a:latin typeface="+mn-ea"/>
                    </a:rPr>
                    <a:t>，即：</a:t>
                  </a:r>
                  <a:endParaRPr lang="en-US" altLang="zh-CN" sz="20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C7D53AB-AA23-CF9A-D932-DB89D5324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733" y="1174635"/>
                  <a:ext cx="10701866" cy="1238758"/>
                </a:xfrm>
                <a:prstGeom prst="rect">
                  <a:avLst/>
                </a:prstGeom>
                <a:blipFill>
                  <a:blip r:embed="rId6"/>
                  <a:stretch>
                    <a:fillRect l="-440" b="-70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1DFFF0F-6451-0710-6D2C-AA2CCAB8F287}"/>
                    </a:ext>
                  </a:extLst>
                </p:cNvPr>
                <p:cNvSpPr txBox="1"/>
                <p:nvPr/>
              </p:nvSpPr>
              <p:spPr>
                <a:xfrm>
                  <a:off x="5202034" y="2636323"/>
                  <a:ext cx="19078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altLang="zh-CN" sz="3200" b="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1DFFF0F-6451-0710-6D2C-AA2CCAB8F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034" y="2636323"/>
                  <a:ext cx="190783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D8E97BB-F37D-FF96-1B4C-23C4CDC15081}"/>
                    </a:ext>
                  </a:extLst>
                </p:cNvPr>
                <p:cNvSpPr txBox="1"/>
                <p:nvPr/>
              </p:nvSpPr>
              <p:spPr>
                <a:xfrm>
                  <a:off x="926558" y="3128766"/>
                  <a:ext cx="10701865" cy="1197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是一个</m:t>
                      </m:r>
                    </m:oMath>
                  </a14:m>
                  <a:r>
                    <a:rPr lang="zh-CN" altLang="en-US" sz="2000" b="0" dirty="0"/>
                    <a:t>对角矩阵，对角线上的元素为奇异值，这些奇异值存储了</a:t>
                  </a:r>
                  <a:r>
                    <a:rPr lang="zh-CN" altLang="en-US" sz="2000" b="1" dirty="0"/>
                    <a:t>矩阵的信息量</a:t>
                  </a:r>
                  <a:r>
                    <a:rPr lang="zh-CN" altLang="en-US" sz="2000" b="0" dirty="0"/>
                    <a:t>。</a:t>
                  </a:r>
                  <a:endParaRPr lang="en-US" altLang="zh-CN" sz="2000" b="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/>
                    <a:t>保留</a:t>
                  </a:r>
                  <a:r>
                    <a:rPr lang="zh-CN" altLang="en-US" sz="2000" b="1" dirty="0"/>
                    <a:t>前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a14:m>
                  <a:r>
                    <a:rPr lang="zh-CN" altLang="en-US" sz="2000" b="1" dirty="0"/>
                    <a:t> 个最大的特征值</a:t>
                  </a:r>
                  <a:r>
                    <a:rPr lang="zh-CN" altLang="en-US" sz="2000" dirty="0"/>
                    <a:t>，满足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&lt;1−1×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a14:m>
                  <a:r>
                    <a:rPr lang="zh-CN" altLang="en-US" sz="2000" b="0" dirty="0"/>
                    <a:t>，计算矩阵：</a:t>
                  </a:r>
                  <a:endParaRPr lang="en-US" altLang="zh-CN" sz="2000" b="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D8E97BB-F37D-FF96-1B4C-23C4CDC15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58" y="3128766"/>
                  <a:ext cx="10701865" cy="1197507"/>
                </a:xfrm>
                <a:prstGeom prst="rect">
                  <a:avLst/>
                </a:prstGeom>
                <a:blipFill>
                  <a:blip r:embed="rId8"/>
                  <a:stretch>
                    <a:fillRect l="-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FB92D1A-A5ED-1807-1085-2116617B1E94}"/>
                    </a:ext>
                  </a:extLst>
                </p:cNvPr>
                <p:cNvSpPr txBox="1"/>
                <p:nvPr/>
              </p:nvSpPr>
              <p:spPr>
                <a:xfrm>
                  <a:off x="4935102" y="4543069"/>
                  <a:ext cx="244169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altLang="zh-CN" sz="3200" b="0" i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FB92D1A-A5ED-1807-1085-2116617B1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102" y="4543069"/>
                  <a:ext cx="2441694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C2E112A-A790-C251-404E-066316994333}"/>
                </a:ext>
              </a:extLst>
            </p:cNvPr>
            <p:cNvSpPr txBox="1"/>
            <p:nvPr/>
          </p:nvSpPr>
          <p:spPr>
            <a:xfrm>
              <a:off x="875733" y="5071874"/>
              <a:ext cx="10701866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+mn-ea"/>
                </a:rPr>
                <a:t>该矩阵即为原矩阵的</a:t>
              </a:r>
              <a:r>
                <a:rPr lang="zh-CN" altLang="en-US" sz="2000" b="1" dirty="0">
                  <a:latin typeface="+mn-ea"/>
                </a:rPr>
                <a:t>低秩近似</a:t>
              </a:r>
              <a:r>
                <a:rPr lang="zh-CN" altLang="en-US" sz="2000" dirty="0">
                  <a:latin typeface="+mn-ea"/>
                </a:rPr>
                <a:t>。</a:t>
              </a:r>
              <a:endParaRPr lang="en-US" altLang="zh-CN" sz="2000" b="0" dirty="0">
                <a:latin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9D7F-66A8-D9F5-D103-A8DF25DA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F6C1633-29DF-6B02-1092-173EB85DDAD4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数据压缩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FD461D-20BE-497F-A712-B0229C348F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019636-7E15-588A-BD27-C8BC694C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873929-2F1E-4904-720A-DD6CA36C2EA6}"/>
              </a:ext>
            </a:extLst>
          </p:cNvPr>
          <p:cNvGrpSpPr/>
          <p:nvPr/>
        </p:nvGrpSpPr>
        <p:grpSpPr>
          <a:xfrm>
            <a:off x="882509" y="1037044"/>
            <a:ext cx="10426981" cy="5594156"/>
            <a:chOff x="882509" y="1037044"/>
            <a:chExt cx="10426981" cy="55941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0CC809-C251-DE7E-8F83-1E800B5C4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2509" y="1037044"/>
              <a:ext cx="10426981" cy="5143038"/>
            </a:xfrm>
            <a:prstGeom prst="rect">
              <a:avLst/>
            </a:prstGeom>
            <a:ln>
              <a:solidFill>
                <a:srgbClr val="C8C8C8"/>
              </a:solidFill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31BF1B0-CB22-D13A-158C-F1CF38B9E22C}"/>
                </a:ext>
              </a:extLst>
            </p:cNvPr>
            <p:cNvSpPr txBox="1"/>
            <p:nvPr/>
          </p:nvSpPr>
          <p:spPr>
            <a:xfrm>
              <a:off x="5080337" y="6261868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数据压缩率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947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6DFA3-B1F9-4482-4788-35F6179D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5BD47E8-EDC0-0663-67C5-8EC7B35BF33F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  <a:r>
              <a:rPr lang="en-US" altLang="zh-CN" sz="2800" b="1" spc="300" dirty="0">
                <a:solidFill>
                  <a:srgbClr val="000000"/>
                </a:solidFill>
                <a:latin typeface="+mn-ea"/>
                <a:sym typeface="+mn-ea"/>
              </a:rPr>
              <a:t>——</a:t>
            </a: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数据压缩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E80195-56E3-B032-B722-33BBAA7872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27FED-AE71-67AC-15B1-607EB9C3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6DCE8D-3FA7-8640-63BD-73A4EC695AB5}"/>
              </a:ext>
            </a:extLst>
          </p:cNvPr>
          <p:cNvGrpSpPr/>
          <p:nvPr/>
        </p:nvGrpSpPr>
        <p:grpSpPr>
          <a:xfrm>
            <a:off x="1382271" y="942451"/>
            <a:ext cx="9427457" cy="5639324"/>
            <a:chOff x="1382271" y="1037044"/>
            <a:chExt cx="9427457" cy="563932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FE02C28-3ED8-FFAA-4381-1EB0C808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82271" y="1037044"/>
              <a:ext cx="9427457" cy="5143038"/>
            </a:xfrm>
            <a:prstGeom prst="rect">
              <a:avLst/>
            </a:prstGeom>
            <a:ln>
              <a:solidFill>
                <a:srgbClr val="C8C8C8"/>
              </a:solidFill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6D1EC48-CF8E-CCBE-8FA4-141BEDBD1AC5}"/>
                </a:ext>
              </a:extLst>
            </p:cNvPr>
            <p:cNvSpPr txBox="1"/>
            <p:nvPr/>
          </p:nvSpPr>
          <p:spPr>
            <a:xfrm>
              <a:off x="4632297" y="6307036"/>
              <a:ext cx="2896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压缩前后结果精度对比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7612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ViZDIyMWM1ZmRmMTZkMTYwNjczYTM1MTk4MjZiMzEifQ=="/>
  <p:tag name="RESOURCE_RECORD_KEY" val="{&quot;29&quot;:[50000162,50000042,50052448,50000195,50000165,50000059],&quot;65&quot;:[20235935],&quot;70&quot;:[3321973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35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3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TEXT_FILL_FORE_SCHEMECOLOR_INDEX" val="15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3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35"/>
  <p:tag name="KSO_WM_TEMPLATE_CATEGORY" val="custom"/>
  <p:tag name="KSO_WM_TEMPLATE_MASTER_TYP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61">
      <a:dk1>
        <a:srgbClr val="333333"/>
      </a:dk1>
      <a:lt1>
        <a:sysClr val="window" lastClr="FFFFFF"/>
      </a:lt1>
      <a:dk2>
        <a:srgbClr val="000000"/>
      </a:dk2>
      <a:lt2>
        <a:srgbClr val="D9EBFB"/>
      </a:lt2>
      <a:accent1>
        <a:srgbClr val="4CB0FC"/>
      </a:accent1>
      <a:accent2>
        <a:srgbClr val="658AFC"/>
      </a:accent2>
      <a:accent3>
        <a:srgbClr val="6F59FF"/>
      </a:accent3>
      <a:accent4>
        <a:srgbClr val="A681FF"/>
      </a:accent4>
      <a:accent5>
        <a:srgbClr val="7D54F2"/>
      </a:accent5>
      <a:accent6>
        <a:srgbClr val="EC489E"/>
      </a:accent6>
      <a:hlink>
        <a:srgbClr val="462DFF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1285</Words>
  <Application>Microsoft Macintosh PowerPoint</Application>
  <PresentationFormat>宽屏</PresentationFormat>
  <Paragraphs>287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Microsoft YaHei</vt:lpstr>
      <vt:lpstr>Microsoft YaHei</vt:lpstr>
      <vt:lpstr>Arial</vt:lpstr>
      <vt:lpstr>Calibri</vt:lpstr>
      <vt:lpstr>Cambria Math</vt:lpstr>
      <vt:lpstr>Consolas</vt:lpstr>
      <vt:lpstr>Times New Roman</vt:lpstr>
      <vt:lpstr>Wingdings</vt:lpstr>
      <vt:lpstr>WPS</vt:lpstr>
      <vt:lpstr>Office 主题​​</vt:lpstr>
      <vt:lpstr>EDA240709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杨思静</dc:creator>
  <cp:lastModifiedBy>杨 思静</cp:lastModifiedBy>
  <cp:revision>243</cp:revision>
  <dcterms:created xsi:type="dcterms:W3CDTF">2024-11-15T08:29:00Z</dcterms:created>
  <dcterms:modified xsi:type="dcterms:W3CDTF">2024-12-06T03:24:23Z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2052-12.1.0.18345</vt:lpwstr>
  </property>
  <property fmtid="{D5CDD505-2E9C-101B-9397-08002B2CF9AE}" pid="3" name="ICV">
    <vt:lpwstr>5AD1BFEA4E904A0C929CAEE5931AE75D_13</vt:lpwstr>
  </property>
</Properties>
</file>